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2" r:id="rId10"/>
    <p:sldId id="265" r:id="rId11"/>
    <p:sldId id="264" r:id="rId12"/>
    <p:sldId id="266" r:id="rId13"/>
    <p:sldId id="273" r:id="rId14"/>
    <p:sldId id="268" r:id="rId15"/>
  </p:sldIdLst>
  <p:sldSz cx="9144000" cy="6858000" type="screen4x3"/>
  <p:notesSz cx="938847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8339" cy="3551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7963" y="0"/>
            <a:ext cx="4068339" cy="3551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36CCFBF2-A00E-49E9-BEF5-45AA776F1B9B}" type="datetimeFigureOut">
              <a:rPr lang="en-CA" smtClean="0"/>
              <a:t>19/03/2012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6119"/>
            <a:ext cx="4068339" cy="3551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7963" y="6746119"/>
            <a:ext cx="4068339" cy="3551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D344D17-3CBF-4119-AE14-CC1E21052CF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4783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2C18C8-B41B-4512-B452-F32580E7D763}" type="datetimeFigureOut">
              <a:rPr lang="en-US" smtClean="0"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 Transport Chain </a:t>
            </a:r>
            <a:endParaRPr lang="en-US" dirty="0"/>
          </a:p>
        </p:txBody>
      </p:sp>
      <p:pic>
        <p:nvPicPr>
          <p:cNvPr id="1026" name="Picture 2" descr="http://schoolworkhelper.net/wp-content/uploads/2010/07/electron-transport-ch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24200"/>
            <a:ext cx="4572000" cy="357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Final Electron Acceptor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do we need oxygen for cellular </a:t>
            </a:r>
            <a:r>
              <a:rPr lang="en-US" dirty="0" smtClean="0"/>
              <a:t>respiration?</a:t>
            </a:r>
          </a:p>
          <a:p>
            <a:r>
              <a:rPr lang="en-US" dirty="0" smtClean="0"/>
              <a:t>____________________________________________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takes </a:t>
            </a:r>
            <a:r>
              <a:rPr lang="en-US" dirty="0" smtClean="0"/>
              <a:t>the _____________from </a:t>
            </a:r>
            <a:r>
              <a:rPr lang="en-US" dirty="0" smtClean="0"/>
              <a:t>the final proton complex </a:t>
            </a:r>
            <a:r>
              <a:rPr lang="en-US" dirty="0" smtClean="0"/>
              <a:t>(III) (</a:t>
            </a:r>
            <a:r>
              <a:rPr lang="en-US" dirty="0" err="1" smtClean="0"/>
              <a:t>cyctochrome</a:t>
            </a:r>
            <a:r>
              <a:rPr lang="en-US" dirty="0" smtClean="0"/>
              <a:t> </a:t>
            </a:r>
            <a:r>
              <a:rPr lang="en-US" dirty="0" smtClean="0"/>
              <a:t>oxidase) and </a:t>
            </a:r>
            <a:r>
              <a:rPr lang="en-US" dirty="0" smtClean="0"/>
              <a:t>takes _____________from </a:t>
            </a:r>
            <a:r>
              <a:rPr lang="en-US" dirty="0" smtClean="0"/>
              <a:t>the matrix and </a:t>
            </a:r>
            <a:r>
              <a:rPr lang="en-US" dirty="0" smtClean="0"/>
              <a:t>forms _______________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4343400"/>
            <a:ext cx="6553200" cy="1143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70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2e</a:t>
            </a:r>
            <a:r>
              <a:rPr lang="en-US" sz="4400" baseline="30000" dirty="0" smtClean="0"/>
              <a:t>-  </a:t>
            </a:r>
            <a:r>
              <a:rPr lang="en-US" sz="4400" dirty="0" smtClean="0"/>
              <a:t>+ </a:t>
            </a:r>
            <a:r>
              <a:rPr lang="en-US" sz="4400" dirty="0" err="1" smtClean="0"/>
              <a:t>2H</a:t>
            </a:r>
            <a:r>
              <a:rPr lang="en-US" sz="4400" baseline="30000" dirty="0" smtClean="0"/>
              <a:t>+</a:t>
            </a:r>
            <a:r>
              <a:rPr lang="en-US" sz="4400" baseline="-25000" dirty="0" smtClean="0"/>
              <a:t> </a:t>
            </a:r>
            <a:r>
              <a:rPr lang="en-US" sz="4400" dirty="0" smtClean="0"/>
              <a:t>+    </a:t>
            </a:r>
            <a:r>
              <a:rPr lang="en-US" sz="4400" dirty="0" err="1" smtClean="0"/>
              <a:t>O</a:t>
            </a:r>
            <a:r>
              <a:rPr lang="en-US" sz="4400" baseline="-25000" dirty="0" err="1" smtClean="0"/>
              <a:t>2</a:t>
            </a:r>
            <a:r>
              <a:rPr lang="en-US" sz="4400" baseline="-25000" dirty="0" smtClean="0"/>
              <a:t> </a:t>
            </a:r>
            <a:r>
              <a:rPr lang="en-US" sz="4400" dirty="0" smtClean="0"/>
              <a:t> </a:t>
            </a:r>
            <a:r>
              <a:rPr lang="en-US" sz="4400" dirty="0" smtClean="0">
                <a:sym typeface="Wingdings" pitchFamily="2" charset="2"/>
              </a:rPr>
              <a:t> H</a:t>
            </a:r>
            <a:r>
              <a:rPr lang="en-US" sz="4400" baseline="-25000" dirty="0" smtClean="0">
                <a:sym typeface="Wingdings" pitchFamily="2" charset="2"/>
              </a:rPr>
              <a:t>2</a:t>
            </a:r>
            <a:r>
              <a:rPr lang="en-US" sz="4400" dirty="0" smtClean="0">
                <a:sym typeface="Wingdings" pitchFamily="2" charset="2"/>
              </a:rPr>
              <a:t>O</a:t>
            </a:r>
            <a:endParaRPr lang="en-US" sz="4400" baseline="30000" dirty="0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76200" cy="342900"/>
          </a:xfrm>
          <a:prstGeom prst="rect">
            <a:avLst/>
          </a:prstGeom>
          <a:noFill/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648200"/>
            <a:ext cx="1524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Chemiosmosis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Protons accumulate in the intermembrane space of the mitochondria </a:t>
            </a:r>
            <a:r>
              <a:rPr lang="en-US" dirty="0" smtClean="0">
                <a:sym typeface="Wingdings" pitchFamily="2" charset="2"/>
              </a:rPr>
              <a:t> this creates an </a:t>
            </a:r>
            <a:r>
              <a:rPr lang="en-US" b="1" i="1" dirty="0" smtClean="0">
                <a:sym typeface="Wingdings" pitchFamily="2" charset="2"/>
              </a:rPr>
              <a:t>electrochemical gradient </a:t>
            </a:r>
          </a:p>
          <a:p>
            <a:r>
              <a:rPr lang="en-US" dirty="0" smtClean="0">
                <a:sym typeface="Wingdings" pitchFamily="2" charset="2"/>
              </a:rPr>
              <a:t>____________________________________________</a:t>
            </a:r>
            <a:endParaRPr lang="en-US" dirty="0" smtClean="0">
              <a:sym typeface="Wingdings" pitchFamily="2" charset="2"/>
            </a:endParaRPr>
          </a:p>
          <a:p>
            <a:endParaRPr lang="en-US" b="1" i="1" dirty="0">
              <a:sym typeface="Wingdings" pitchFamily="2" charset="2"/>
            </a:endParaRPr>
          </a:p>
          <a:p>
            <a:endParaRPr lang="en-US" b="1" i="1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505200"/>
            <a:ext cx="5181600" cy="316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5791200" y="5638800"/>
            <a:ext cx="14478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15200" y="5410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(proton)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ATP Synthase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066800"/>
            <a:ext cx="7772400" cy="4572000"/>
          </a:xfrm>
        </p:spPr>
        <p:txBody>
          <a:bodyPr/>
          <a:lstStyle/>
          <a:p>
            <a:r>
              <a:rPr lang="en-US" dirty="0" smtClean="0"/>
              <a:t>The protons cannot move through the phospholipid </a:t>
            </a:r>
            <a:r>
              <a:rPr lang="en-US" dirty="0" err="1" smtClean="0"/>
              <a:t>bilayer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________________________________________________________________________________________</a:t>
            </a:r>
            <a:endParaRPr lang="en-US" dirty="0" smtClean="0"/>
          </a:p>
          <a:p>
            <a:r>
              <a:rPr lang="en-US" dirty="0" smtClean="0"/>
              <a:t>Protons move through the ATPase complex and as a result the synthesis of ATP from ADP and P occur in the matrix 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352800"/>
            <a:ext cx="3851564" cy="329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800600" y="4951956"/>
            <a:ext cx="1676400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many ATP are formed?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Start off with 10 NADH:</a:t>
            </a:r>
          </a:p>
          <a:p>
            <a:pPr lvl="1"/>
            <a:r>
              <a:rPr lang="en-CA" dirty="0" smtClean="0"/>
              <a:t>__________________________</a:t>
            </a:r>
            <a:endParaRPr lang="en-CA" baseline="30000" dirty="0" smtClean="0"/>
          </a:p>
          <a:p>
            <a:pPr lvl="1"/>
            <a:r>
              <a:rPr lang="en-CA" dirty="0" smtClean="0"/>
              <a:t>__________________________</a:t>
            </a:r>
          </a:p>
          <a:p>
            <a:pPr lvl="1"/>
            <a:r>
              <a:rPr lang="en-CA" dirty="0" smtClean="0"/>
              <a:t>__________________________</a:t>
            </a:r>
          </a:p>
          <a:p>
            <a:r>
              <a:rPr lang="en-CA" dirty="0" smtClean="0"/>
              <a:t>Start off with 2 FADH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___________________________</a:t>
            </a:r>
          </a:p>
          <a:p>
            <a:pPr lvl="1"/>
            <a:r>
              <a:rPr lang="en-CA" dirty="0" smtClean="0"/>
              <a:t>____________________________</a:t>
            </a:r>
            <a:endParaRPr lang="en-CA" dirty="0"/>
          </a:p>
        </p:txBody>
      </p:sp>
      <p:sp>
        <p:nvSpPr>
          <p:cNvPr id="5" name="Cloud 4"/>
          <p:cNvSpPr/>
          <p:nvPr/>
        </p:nvSpPr>
        <p:spPr>
          <a:xfrm>
            <a:off x="0" y="4419600"/>
            <a:ext cx="9067800" cy="2209800"/>
          </a:xfrm>
          <a:prstGeom prst="cloud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30174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Putting it all together…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81534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b="1" i="1" dirty="0" smtClean="0"/>
              <a:t>The </a:t>
            </a:r>
            <a:r>
              <a:rPr lang="en-US" sz="3600" b="1" i="1" dirty="0" smtClean="0"/>
              <a:t>Electron Transport Chain:</a:t>
            </a:r>
          </a:p>
          <a:p>
            <a:pPr marL="0" indent="0">
              <a:buClrTx/>
              <a:buNone/>
            </a:pPr>
            <a:r>
              <a:rPr lang="en-US" sz="3600" dirty="0" smtClean="0"/>
              <a:t>1.</a:t>
            </a:r>
          </a:p>
          <a:p>
            <a:pPr marL="0" indent="0">
              <a:buClrTx/>
              <a:buNone/>
            </a:pPr>
            <a:endParaRPr lang="en-US" sz="3600" dirty="0" smtClean="0"/>
          </a:p>
          <a:p>
            <a:pPr marL="0" indent="0">
              <a:buClrTx/>
              <a:buNone/>
            </a:pPr>
            <a:r>
              <a:rPr lang="en-US" sz="3600" dirty="0" smtClean="0"/>
              <a:t>2. </a:t>
            </a:r>
            <a:r>
              <a:rPr lang="en-US" sz="3600" dirty="0" smtClean="0">
                <a:solidFill>
                  <a:schemeClr val="bg1"/>
                </a:solidFill>
              </a:rPr>
              <a:t>_</a:t>
            </a:r>
          </a:p>
          <a:p>
            <a:pPr marL="0" indent="0">
              <a:buClrTx/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_________________________</a:t>
            </a:r>
          </a:p>
          <a:p>
            <a:pPr marL="0" indent="0">
              <a:buClrTx/>
              <a:buNone/>
            </a:pPr>
            <a:r>
              <a:rPr lang="en-US" sz="3600" dirty="0" smtClean="0"/>
              <a:t>3.</a:t>
            </a:r>
          </a:p>
          <a:p>
            <a:pPr marL="0" indent="0">
              <a:buClrTx/>
              <a:buNone/>
            </a:pPr>
            <a:endParaRPr lang="en-US" sz="3600" dirty="0" smtClean="0"/>
          </a:p>
          <a:p>
            <a:pPr marL="0" indent="0">
              <a:buClrTx/>
              <a:buNone/>
            </a:pPr>
            <a:r>
              <a:rPr lang="en-US" sz="3600" dirty="0" smtClean="0"/>
              <a:t>4.</a:t>
            </a:r>
            <a:r>
              <a:rPr lang="en-US" sz="3600" dirty="0" smtClean="0">
                <a:solidFill>
                  <a:schemeClr val="bg1"/>
                </a:solidFill>
              </a:rPr>
              <a:t>_____________________________</a:t>
            </a:r>
            <a:endParaRPr lang="en-US" sz="3600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NADH and FADH</a:t>
            </a:r>
            <a:r>
              <a:rPr lang="en-US" sz="3200" baseline="-25000" dirty="0" smtClean="0"/>
              <a:t>2</a:t>
            </a:r>
            <a:r>
              <a:rPr lang="en-US" sz="3200" baseline="-25000" dirty="0"/>
              <a:t> </a:t>
            </a:r>
            <a:r>
              <a:rPr lang="en-US" sz="3200" dirty="0" smtClean="0"/>
              <a:t>are </a:t>
            </a:r>
            <a:r>
              <a:rPr lang="en-US" sz="3200" dirty="0" smtClean="0"/>
              <a:t>__________________</a:t>
            </a:r>
          </a:p>
          <a:p>
            <a:pPr lvl="1"/>
            <a:endParaRPr lang="en-US" sz="3000" dirty="0" smtClean="0"/>
          </a:p>
          <a:p>
            <a:pPr lvl="1"/>
            <a:r>
              <a:rPr lang="en-US" sz="3200" dirty="0" smtClean="0"/>
              <a:t>These </a:t>
            </a:r>
            <a:r>
              <a:rPr lang="en-US" sz="3200" dirty="0" smtClean="0"/>
              <a:t>electrons are transferred to a series of components that are found in the inner mitochondrial membrane </a:t>
            </a:r>
            <a:endParaRPr lang="en-US" sz="3200" dirty="0" smtClean="0"/>
          </a:p>
          <a:p>
            <a:pPr lvl="1"/>
            <a:r>
              <a:rPr lang="en-US" sz="3200" dirty="0" smtClean="0"/>
              <a:t>This is known as the _________________________________</a:t>
            </a:r>
            <a:endParaRPr lang="en-US" sz="3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454" y="410749"/>
            <a:ext cx="38862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741" y="381000"/>
            <a:ext cx="3794458" cy="271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285" y="3457574"/>
            <a:ext cx="38099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70" y="3428999"/>
            <a:ext cx="41910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39842898"/>
              </p:ext>
            </p:extLst>
          </p:nvPr>
        </p:nvGraphicFramePr>
        <p:xfrm>
          <a:off x="419100" y="304800"/>
          <a:ext cx="8229600" cy="1869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585407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Electron</a:t>
                      </a:r>
                      <a:r>
                        <a:rPr lang="en-US" baseline="0" dirty="0" smtClean="0"/>
                        <a:t> Carrier 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Glycolysis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Pyruvate Oxidation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Kreb’s Cycle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5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G3P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Glucose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Pyruvate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Glucose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Pyruvate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Glucose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34518">
                <a:tc>
                  <a:txBody>
                    <a:bodyPr/>
                    <a:lstStyle/>
                    <a:p>
                      <a:r>
                        <a:rPr lang="en-US" dirty="0" smtClean="0"/>
                        <a:t>NADH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98157">
                <a:tc>
                  <a:txBody>
                    <a:bodyPr/>
                    <a:lstStyle/>
                    <a:p>
                      <a:r>
                        <a:rPr lang="en-US" dirty="0" smtClean="0"/>
                        <a:t>FADH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1625" y="2447835"/>
            <a:ext cx="7696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Therefore, before we enter the electron transport chain we have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___________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___________</a:t>
            </a:r>
          </a:p>
          <a:p>
            <a:endParaRPr lang="en-US" dirty="0"/>
          </a:p>
        </p:txBody>
      </p:sp>
      <p:pic>
        <p:nvPicPr>
          <p:cNvPr id="3074" name="Picture 2" descr="http://1.bp.blogspot.com/_ZC-cbeemOGY/SZsiy1GsQQI/AAAAAAAAAJY/3ihypfJ8AtA/s400/c9x6cell-respi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924426"/>
            <a:ext cx="4887238" cy="362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685800"/>
            <a:ext cx="7772400" cy="4572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ETC </a:t>
            </a:r>
            <a:r>
              <a:rPr lang="en-US" dirty="0" smtClean="0"/>
              <a:t>is  a series of proteins arranged as a chain on the </a:t>
            </a:r>
            <a:r>
              <a:rPr lang="en-US" dirty="0" smtClean="0"/>
              <a:t>_______</a:t>
            </a:r>
            <a:r>
              <a:rPr lang="en-US" dirty="0" smtClean="0"/>
              <a:t>of </a:t>
            </a:r>
            <a:r>
              <a:rPr lang="en-US" dirty="0" smtClean="0"/>
              <a:t>the inner mitochondrial membrane </a:t>
            </a:r>
          </a:p>
          <a:p>
            <a:endParaRPr lang="en-US" dirty="0"/>
          </a:p>
          <a:p>
            <a:r>
              <a:rPr lang="en-US" dirty="0" smtClean="0"/>
              <a:t>The components of the </a:t>
            </a:r>
            <a:r>
              <a:rPr lang="en-US" b="1" dirty="0" smtClean="0"/>
              <a:t>ETC</a:t>
            </a:r>
            <a:r>
              <a:rPr lang="en-US" dirty="0" smtClean="0"/>
              <a:t> are arranged in order of increasing electronegativity: starts with the </a:t>
            </a:r>
            <a:r>
              <a:rPr lang="en-US" b="1" i="1" dirty="0" smtClean="0"/>
              <a:t>_______ </a:t>
            </a:r>
            <a:r>
              <a:rPr lang="en-US" dirty="0" smtClean="0"/>
              <a:t>attractor </a:t>
            </a:r>
            <a:r>
              <a:rPr lang="en-US" dirty="0" smtClean="0"/>
              <a:t>of electrons and ends with </a:t>
            </a:r>
            <a:r>
              <a:rPr lang="en-US" dirty="0" smtClean="0"/>
              <a:t>the _________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i.istockimg.com/file_thumbview_approve/4481501/2/stock-illustration-4481501-magnet-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Complexes in the ETC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9770" y="133423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NADH dehydrogenase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Ubiquinone (Co-enzyme Q</a:t>
            </a:r>
            <a:r>
              <a:rPr lang="en-US" dirty="0" smtClean="0"/>
              <a:t>)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Cytochrome </a:t>
            </a:r>
            <a:r>
              <a:rPr lang="en-US" dirty="0" smtClean="0"/>
              <a:t>b-c 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Cytochrome c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Cytochrome </a:t>
            </a:r>
            <a:r>
              <a:rPr lang="en-US" dirty="0" smtClean="0"/>
              <a:t>oxidase </a:t>
            </a:r>
            <a:r>
              <a:rPr lang="en-US" dirty="0" smtClean="0"/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4114800"/>
            <a:ext cx="8305800" cy="232671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2.bp.blogspot.com/_lk6MuzljD_Y/TM49ArD3pnI/AAAAAAAAAAg/g3UkaZxXHqU/s1600/chemios_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990600"/>
            <a:ext cx="3810000" cy="2725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8229600" cy="6096000"/>
          </a:xfrm>
        </p:spPr>
        <p:txBody>
          <a:bodyPr/>
          <a:lstStyle/>
          <a:p>
            <a:r>
              <a:rPr lang="en-US" dirty="0" smtClean="0"/>
              <a:t>NADH passes its electrons on to </a:t>
            </a:r>
            <a:r>
              <a:rPr lang="en-US" dirty="0" smtClean="0"/>
              <a:t>Complex I </a:t>
            </a:r>
            <a:r>
              <a:rPr lang="en-US" dirty="0" smtClean="0"/>
              <a:t>– NADH dehydrogenase</a:t>
            </a:r>
          </a:p>
          <a:p>
            <a:r>
              <a:rPr lang="en-US" dirty="0" smtClean="0"/>
              <a:t>FADH</a:t>
            </a:r>
            <a:r>
              <a:rPr lang="en-US" baseline="-25000" dirty="0" smtClean="0"/>
              <a:t>2</a:t>
            </a:r>
            <a:r>
              <a:rPr lang="en-US" baseline="-25000" dirty="0"/>
              <a:t> </a:t>
            </a:r>
            <a:r>
              <a:rPr lang="en-US" dirty="0" smtClean="0"/>
              <a:t> </a:t>
            </a:r>
            <a:r>
              <a:rPr lang="en-US" dirty="0" smtClean="0"/>
              <a:t>passes </a:t>
            </a:r>
            <a:r>
              <a:rPr lang="en-US" dirty="0" smtClean="0"/>
              <a:t>its electrons to Q </a:t>
            </a:r>
            <a:r>
              <a:rPr lang="en-US" dirty="0" smtClean="0"/>
              <a:t>(shuttle)  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10805"/>
            <a:ext cx="5927520" cy="465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048000" y="3386203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00400" y="4419600"/>
            <a:ext cx="914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Proton  Pumps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ove </a:t>
            </a:r>
            <a:r>
              <a:rPr lang="en-US" dirty="0" smtClean="0"/>
              <a:t>protons (H</a:t>
            </a:r>
            <a:r>
              <a:rPr lang="en-US" baseline="30000" dirty="0" smtClean="0"/>
              <a:t>+</a:t>
            </a:r>
            <a:r>
              <a:rPr lang="en-US" dirty="0" smtClean="0"/>
              <a:t> ions) from the </a:t>
            </a:r>
            <a:r>
              <a:rPr lang="en-US" dirty="0" smtClean="0"/>
              <a:t>______________into the _________________________</a:t>
            </a:r>
          </a:p>
          <a:p>
            <a:r>
              <a:rPr lang="en-US" dirty="0" smtClean="0"/>
              <a:t>Protons moving </a:t>
            </a:r>
            <a:r>
              <a:rPr lang="en-US" b="1" i="1" dirty="0" smtClean="0"/>
              <a:t>______________</a:t>
            </a:r>
            <a:r>
              <a:rPr lang="en-US" dirty="0" smtClean="0"/>
              <a:t>(need energy to do this), the </a:t>
            </a:r>
            <a:r>
              <a:rPr lang="en-US" b="1" i="1" dirty="0" smtClean="0"/>
              <a:t>__________</a:t>
            </a:r>
            <a:r>
              <a:rPr lang="en-US" dirty="0" smtClean="0"/>
              <a:t>moving through the complexes provide this energy</a:t>
            </a:r>
            <a:endParaRPr lang="en-US" dirty="0" smtClean="0"/>
          </a:p>
          <a:p>
            <a:r>
              <a:rPr lang="en-US" dirty="0" smtClean="0"/>
              <a:t>A proton gradient is created and the energy powers the ATP synthase enzyme- an ATP pump called an </a:t>
            </a:r>
            <a:r>
              <a:rPr lang="en-US" dirty="0" smtClean="0"/>
              <a:t>__________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3 proton pumps</a:t>
            </a:r>
          </a:p>
          <a:p>
            <a:pPr lvl="1"/>
            <a:r>
              <a:rPr lang="en-US" dirty="0" smtClean="0"/>
              <a:t>___________</a:t>
            </a:r>
          </a:p>
          <a:p>
            <a:pPr lvl="1"/>
            <a:r>
              <a:rPr lang="en-US" dirty="0" smtClean="0"/>
              <a:t>___________</a:t>
            </a:r>
          </a:p>
          <a:p>
            <a:pPr lvl="1"/>
            <a:r>
              <a:rPr lang="en-US" dirty="0" smtClean="0"/>
              <a:t>___________</a:t>
            </a:r>
            <a:endParaRPr lang="en-US" dirty="0"/>
          </a:p>
        </p:txBody>
      </p:sp>
      <p:pic>
        <p:nvPicPr>
          <p:cNvPr id="19458" name="Picture 2" descr="http://files.cellularenergytextbook.webnode.com/200000006-39b4c3aaf1/pi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786554"/>
            <a:ext cx="4743449" cy="2919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8229600" cy="6096000"/>
          </a:xfrm>
        </p:spPr>
        <p:txBody>
          <a:bodyPr/>
          <a:lstStyle/>
          <a:p>
            <a:r>
              <a:rPr lang="en-US" dirty="0"/>
              <a:t>NADH passes its electrons on to Complex I – NADH dehydrogenase</a:t>
            </a:r>
          </a:p>
          <a:p>
            <a:r>
              <a:rPr lang="en-US" dirty="0"/>
              <a:t>FADH</a:t>
            </a:r>
            <a:r>
              <a:rPr lang="en-US" baseline="-25000" dirty="0"/>
              <a:t>2 </a:t>
            </a:r>
            <a:r>
              <a:rPr lang="en-US" dirty="0"/>
              <a:t> passes its electrons to Q (shuttle)  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362200"/>
            <a:ext cx="5257800" cy="412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876800" y="3810000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029200" y="4724400"/>
            <a:ext cx="914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2514600"/>
            <a:ext cx="2514600" cy="3888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How many protons get pumped for every NADH?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/>
              <a:t>_______</a:t>
            </a:r>
          </a:p>
          <a:p>
            <a:r>
              <a:rPr lang="en-US" sz="2000" b="1" dirty="0" smtClean="0"/>
              <a:t>How many protons get pumped for every FADH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?</a:t>
            </a:r>
          </a:p>
          <a:p>
            <a:pPr algn="ctr"/>
            <a:endParaRPr lang="en-US" sz="2000" b="1" dirty="0" smtClean="0"/>
          </a:p>
          <a:p>
            <a:pPr algn="ctr"/>
            <a:r>
              <a:rPr lang="en-US" sz="2000" b="1" dirty="0"/>
              <a:t>_______</a:t>
            </a:r>
          </a:p>
          <a:p>
            <a:endParaRPr lang="en-US" sz="2000" b="1" dirty="0" smtClean="0"/>
          </a:p>
          <a:p>
            <a:endParaRPr lang="en-US" sz="2000" b="1" baseline="30000" dirty="0" smtClean="0">
              <a:solidFill>
                <a:srgbClr val="FF0000"/>
              </a:solidFill>
            </a:endParaRPr>
          </a:p>
          <a:p>
            <a:endParaRPr lang="en-US" sz="2000" b="1" baseline="30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0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677</TotalTime>
  <Words>386</Words>
  <Application>Microsoft Office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Electron Transport Chain </vt:lpstr>
      <vt:lpstr>Introduction </vt:lpstr>
      <vt:lpstr>PowerPoint Presentation</vt:lpstr>
      <vt:lpstr>PowerPoint Presentation</vt:lpstr>
      <vt:lpstr>PowerPoint Presentation</vt:lpstr>
      <vt:lpstr>Complexes in the ETC</vt:lpstr>
      <vt:lpstr>PowerPoint Presentation</vt:lpstr>
      <vt:lpstr>Proton  Pumps </vt:lpstr>
      <vt:lpstr>PowerPoint Presentation</vt:lpstr>
      <vt:lpstr>Final Electron Acceptor</vt:lpstr>
      <vt:lpstr>Chemiosmosis </vt:lpstr>
      <vt:lpstr>ATP Synthase </vt:lpstr>
      <vt:lpstr>How many ATP are formed?</vt:lpstr>
      <vt:lpstr>Putting it all together…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Transport Chain</dc:title>
  <dc:creator>Rad&amp;Reema</dc:creator>
  <cp:lastModifiedBy>Reema</cp:lastModifiedBy>
  <cp:revision>36</cp:revision>
  <cp:lastPrinted>2012-03-20T02:48:07Z</cp:lastPrinted>
  <dcterms:created xsi:type="dcterms:W3CDTF">2012-03-18T17:13:53Z</dcterms:created>
  <dcterms:modified xsi:type="dcterms:W3CDTF">2012-03-20T02:48:13Z</dcterms:modified>
</cp:coreProperties>
</file>